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4"/>
  </p:notesMasterIdLst>
  <p:sldIdLst>
    <p:sldId id="256" r:id="rId2"/>
    <p:sldId id="257" r:id="rId3"/>
    <p:sldId id="259" r:id="rId4"/>
    <p:sldId id="260" r:id="rId5"/>
    <p:sldId id="261" r:id="rId6"/>
    <p:sldId id="267" r:id="rId7"/>
    <p:sldId id="264" r:id="rId8"/>
    <p:sldId id="265" r:id="rId9"/>
    <p:sldId id="266" r:id="rId10"/>
    <p:sldId id="262" r:id="rId11"/>
    <p:sldId id="268" r:id="rId12"/>
    <p:sldId id="269" r:id="rId13"/>
    <p:sldId id="271" r:id="rId14"/>
    <p:sldId id="273" r:id="rId15"/>
    <p:sldId id="275" r:id="rId16"/>
    <p:sldId id="313" r:id="rId17"/>
    <p:sldId id="274" r:id="rId18"/>
    <p:sldId id="314" r:id="rId19"/>
    <p:sldId id="315" r:id="rId20"/>
    <p:sldId id="277" r:id="rId21"/>
    <p:sldId id="316" r:id="rId22"/>
    <p:sldId id="278" r:id="rId23"/>
    <p:sldId id="317" r:id="rId24"/>
    <p:sldId id="318" r:id="rId25"/>
    <p:sldId id="282" r:id="rId26"/>
    <p:sldId id="319" r:id="rId27"/>
    <p:sldId id="283" r:id="rId28"/>
    <p:sldId id="320" r:id="rId29"/>
    <p:sldId id="285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309" r:id="rId40"/>
    <p:sldId id="310" r:id="rId41"/>
    <p:sldId id="311" r:id="rId42"/>
    <p:sldId id="312" r:id="rId43"/>
  </p:sldIdLst>
  <p:sldSz cx="12192000" cy="6858000"/>
  <p:notesSz cx="6858000" cy="9144000"/>
  <p:embeddedFontLst>
    <p:embeddedFont>
      <p:font typeface="Arial Black" panose="020B0604020202020204" pitchFamily="34" charset="0"/>
      <p:regular r:id="rId45"/>
      <p:bold r:id="rId46"/>
    </p:embeddedFont>
    <p:embeddedFont>
      <p:font typeface="Calibri" panose="020F0502020204030204" pitchFamily="34" charset="0"/>
      <p:regular r:id="rId47"/>
      <p:bold r:id="rId48"/>
      <p:italic r:id="rId49"/>
      <p:boldItalic r:id="rId50"/>
    </p:embeddedFont>
    <p:embeddedFont>
      <p:font typeface="Consolas" panose="020B0609020204030204" pitchFamily="49" charset="0"/>
      <p:regular r:id="rId51"/>
      <p:bold r:id="rId52"/>
      <p:italic r:id="rId53"/>
      <p:boldItalic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9"/>
    <p:restoredTop sz="94719"/>
  </p:normalViewPr>
  <p:slideViewPr>
    <p:cSldViewPr snapToGrid="0">
      <p:cViewPr varScale="1">
        <p:scale>
          <a:sx n="152" d="100"/>
          <a:sy n="152" d="100"/>
        </p:scale>
        <p:origin x="8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8856cd2d0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28856cd2d0_0_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128856cd2d0_0_1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28856cd2d0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28856cd2d0_0_1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128856cd2d0_0_1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2c88059615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2c88059615_0_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12c88059615_0_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c88059615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2c88059615_0_1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g12c88059615_0_1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2c88059615_0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2c88059615_0_5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g12c88059615_0_5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8856cd2d0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8856cd2d0_0_1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128856cd2d0_0_1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2c88059615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2c88059615_0_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12c88059615_0_1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28856cd2d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28856cd2d0_0_1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128856cd2d0_0_1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2c88059615_0_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2c88059615_0_5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g12c88059615_0_5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2c88059615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2c88059615_0_1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g12c88059615_0_1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28856cd2d0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128856cd2d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2c88059615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2c88059615_0_1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g12c88059615_0_1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2c88059615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2c88059615_0_4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12c88059615_0_4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2c88059615_0_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2c88059615_0_4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g12c88059615_0_4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c88059615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c88059615_0_2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g12c88059615_0_2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2c88059615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2c88059615_0_2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g12c88059615_0_2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2c88059615_0_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2c88059615_0_4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g12c88059615_0_4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2c88059615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2c88059615_0_2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g12c88059615_0_2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2c88059615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2c88059615_0_2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g12c88059615_0_2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2c88059615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2c88059615_0_2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g12c88059615_0_2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2c8805961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2c88059615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12c88059615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2c88059615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2c88059615_0_5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g12c88059615_0_5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12c88059615_0_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12c88059615_0_3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g12c88059615_0_3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2c88059615_0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2c88059615_0_3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g12c88059615_0_3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2c88059615_0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12c88059615_0_3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g12c88059615_0_3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2c88059615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2c88059615_0_3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g12c88059615_0_3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8856cd2d0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28856cd2d0_0_1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128856cd2d0_0_1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c88059615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2c88059615_0_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12c88059615_0_1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28856cd2d0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28856cd2d0_0_1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128856cd2d0_0_1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2c88059615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2c88059615_0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12c88059615_0_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2c8805961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2c88059615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12c88059615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28856cd2d0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28856cd2d0_0_1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g128856cd2d0_0_1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  <a:defRPr sz="44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book/en/v2/Getting-Started-Installing-Gi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username@login.rc.colorado.edu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s://nl.wikipedia.org/wiki/Bestand:Warning_icon.svg" TargetMode="External"/><Relationship Id="rId7" Type="http://schemas.openxmlformats.org/officeDocument/2006/relationships/hyperlink" Target="https://www.publicdomainpictures.net/view-image.php?image=307514&amp;picture=varovani-znameni-ufo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hyperlink" Target="https://www.pngall.com/warning-sign-png/download/69418" TargetMode="External"/><Relationship Id="rId4" Type="http://schemas.openxmlformats.org/officeDocument/2006/relationships/image" Target="../media/image10.png"/><Relationship Id="rId9" Type="http://schemas.openxmlformats.org/officeDocument/2006/relationships/hyperlink" Target="https://pixabay.com/en/warning-hazard-sign-icon-bio-145059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s://nl.wikipedia.org/wiki/Bestand:Warning_icon.svg" TargetMode="External"/><Relationship Id="rId7" Type="http://schemas.openxmlformats.org/officeDocument/2006/relationships/hyperlink" Target="https://www.publicdomainpictures.net/view-image.php?image=307514&amp;picture=varovani-znameni-ufo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hyperlink" Target="https://www.pngall.com/warning-sign-png/download/69418" TargetMode="External"/><Relationship Id="rId4" Type="http://schemas.openxmlformats.org/officeDocument/2006/relationships/image" Target="../media/image10.png"/><Relationship Id="rId9" Type="http://schemas.openxmlformats.org/officeDocument/2006/relationships/hyperlink" Target="https://pixabay.com/en/warning-hazard-sign-icon-bio-145059/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mailto:git@github.com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HPC_software_dev_course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curc.readthedocs.io/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rc-help@colorado.edu" TargetMode="External"/><Relationship Id="rId5" Type="http://schemas.openxmlformats.org/officeDocument/2006/relationships/hyperlink" Target="https://swcarpentry.github.io/git-novice/index.html" TargetMode="External"/><Relationship Id="rId4" Type="http://schemas.openxmlformats.org/officeDocument/2006/relationships/hyperlink" Target="https://www.colorado.edu/crdds/" TargetMode="Externa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Summer_Camp_2023/blob/main/Day_Three/Using_git/README.md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3"/>
          <p:cNvPicPr preferRelativeResize="0"/>
          <p:nvPr/>
        </p:nvPicPr>
        <p:blipFill rotWithShape="1">
          <a:blip r:embed="rId3">
            <a:alphaModFix/>
          </a:blip>
          <a:srcRect b="32473"/>
          <a:stretch/>
        </p:blipFill>
        <p:spPr>
          <a:xfrm>
            <a:off x="0" y="0"/>
            <a:ext cx="12192000" cy="46323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/>
          <p:nvPr/>
        </p:nvSpPr>
        <p:spPr>
          <a:xfrm>
            <a:off x="467100" y="5135899"/>
            <a:ext cx="11301300" cy="9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dirty="0">
                <a:latin typeface="Arial Black"/>
                <a:ea typeface="Arial Black"/>
                <a:cs typeface="Arial Black"/>
                <a:sym typeface="Arial Black"/>
              </a:rPr>
              <a:t>Working with Git and GitHub</a:t>
            </a:r>
            <a:endParaRPr sz="3800" dirty="0">
              <a:solidFill>
                <a:srgbClr val="00000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Getting Started with Git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(local)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Setting Git up locally</a:t>
            </a:r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DAFAE9-3C1D-523B-54C0-E2DD76AEF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751921"/>
            <a:ext cx="10515600" cy="3331807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Many systems have Git installed; however, you may need to download it on your local machine</a:t>
            </a:r>
          </a:p>
          <a:p>
            <a:r>
              <a:rPr lang="en-US" sz="2400" dirty="0"/>
              <a:t>See </a:t>
            </a:r>
            <a:r>
              <a:rPr lang="en-US" sz="2400" dirty="0">
                <a:hlinkClick r:id="rId3"/>
              </a:rPr>
              <a:t>https://git-scm.com/book/en/v2/Getting-Started-Installing-Git</a:t>
            </a:r>
            <a:r>
              <a:rPr lang="en-US" sz="2400" dirty="0"/>
              <a:t> for more information</a:t>
            </a:r>
          </a:p>
          <a:p>
            <a:endParaRPr lang="en-US" sz="2400" dirty="0"/>
          </a:p>
          <a:p>
            <a:pPr marL="114300" indent="0">
              <a:buNone/>
            </a:pPr>
            <a:r>
              <a:rPr lang="en-US" sz="2400" dirty="0"/>
              <a:t>Today we are going to stick with using Git on a login node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Logging into RC via Terminal</a:t>
            </a:r>
            <a:endParaRPr/>
          </a:p>
        </p:txBody>
      </p:sp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To login to an RC login node: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US" sz="27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username&gt;@login.rc.colorado.edu</a:t>
            </a:r>
            <a:endParaRPr lang="en-US" sz="2700" dirty="0">
              <a:solidFill>
                <a:schemeClr val="accent5"/>
              </a:solidFill>
              <a:uFill>
                <a:noFill/>
              </a:u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7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spcBef>
                <a:spcPts val="800"/>
              </a:spcBef>
              <a:buSzPts val="2100"/>
            </a:pPr>
            <a:r>
              <a:rPr lang="en-US" sz="2400" dirty="0"/>
              <a:t>Supply your </a:t>
            </a:r>
            <a:r>
              <a:rPr lang="en-US" sz="2400" dirty="0" err="1"/>
              <a:t>IdentiKey</a:t>
            </a:r>
            <a:r>
              <a:rPr lang="en-US" sz="2400" dirty="0"/>
              <a:t> password and your Duo app will alert you to confirm the login</a:t>
            </a:r>
          </a:p>
          <a:p>
            <a:pPr>
              <a:spcBef>
                <a:spcPts val="800"/>
              </a:spcBef>
              <a:buSzPts val="2100"/>
            </a:pPr>
            <a:r>
              <a:rPr lang="en-US" sz="2400" dirty="0"/>
              <a:t>Confirm Git has been configured (by you using the README)</a:t>
            </a:r>
          </a:p>
          <a:p>
            <a:pPr marL="114300" indent="0">
              <a:spcBef>
                <a:spcPts val="800"/>
              </a:spcBef>
              <a:buSzPts val="21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git config --list</a:t>
            </a:r>
          </a:p>
          <a:p>
            <a:pPr marL="114300" indent="0">
              <a:spcBef>
                <a:spcPts val="800"/>
              </a:spcBef>
              <a:buSzPts val="2100"/>
              <a:buNone/>
            </a:pPr>
            <a:endParaRPr sz="2400" dirty="0"/>
          </a:p>
        </p:txBody>
      </p:sp>
      <p:sp>
        <p:nvSpPr>
          <p:cNvPr id="199" name="Google Shape;199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Hands on tutorial</a:t>
            </a:r>
            <a:endParaRPr/>
          </a:p>
        </p:txBody>
      </p:sp>
      <p:sp>
        <p:nvSpPr>
          <p:cNvPr id="214" name="Google Shape;214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u="sng" dirty="0"/>
              <a:t>Goal: </a:t>
            </a:r>
            <a:r>
              <a:rPr lang="en-US" dirty="0"/>
              <a:t>Create a simple project that contains some Python code 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lang="en-US" sz="2200" dirty="0"/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/>
              <a:t>First let’s create a new directory for our project: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cd /projects/$USER 		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mkdir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git-tutorial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cd git-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tutotial</a:t>
            </a:r>
            <a:endParaRPr lang="en-US"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sz="22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 Repository (Repo)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ED2A6-C8A9-F545-6BE4-15193587AC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2880599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A Git repository tracks and saves the history of all changes made.</a:t>
            </a:r>
          </a:p>
          <a:p>
            <a:pPr lvl="1"/>
            <a:r>
              <a:rPr lang="en-US" dirty="0"/>
              <a:t>All of this information is stored in “.git”, which is the repository folder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We can make a directory (folder) a Git repo using “git </a:t>
            </a:r>
            <a:r>
              <a:rPr lang="en-US" dirty="0" err="1"/>
              <a:t>init</a:t>
            </a:r>
            <a:r>
              <a:rPr lang="en-US" dirty="0"/>
              <a:t>”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 Init</a:t>
            </a:r>
            <a:endParaRPr dirty="0"/>
          </a:p>
        </p:txBody>
      </p:sp>
      <p:sp>
        <p:nvSpPr>
          <p:cNvPr id="242" name="Google Shape;242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353494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In your “git-tutorial” directory run </a:t>
            </a:r>
            <a:endParaRPr lang="en-US"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$ git </a:t>
            </a:r>
            <a:r>
              <a:rPr lang="en-US" sz="2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init</a:t>
            </a:r>
            <a:endParaRPr lang="en-US"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1000" dirty="0"/>
          </a:p>
          <a:p>
            <a:pPr indent="-368300">
              <a:spcBef>
                <a:spcPts val="0"/>
              </a:spcBef>
              <a:buSzPts val="2200"/>
            </a:pPr>
            <a:r>
              <a:rPr lang="en-US" sz="2600" dirty="0"/>
              <a:t>Git creates the "hidden" directory called “.git”</a:t>
            </a:r>
          </a:p>
          <a:p>
            <a:pPr marL="9144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en-US" sz="22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ls –a</a:t>
            </a:r>
          </a:p>
          <a:p>
            <a:pPr marL="9144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lang="en-US" sz="1000" dirty="0"/>
          </a:p>
          <a:p>
            <a:pPr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lang="en-US" sz="2200" dirty="0"/>
              <a:t>Your directory is now a repo!</a:t>
            </a:r>
          </a:p>
          <a:p>
            <a:pPr lvl="1"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Consolas"/>
                <a:cs typeface="Consolas"/>
                <a:sym typeface="Consolas"/>
              </a:rPr>
              <a:t>Git is now ready to to be used </a:t>
            </a:r>
          </a:p>
          <a:p>
            <a:pPr lvl="1"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lang="en-US" sz="18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Allows us to tell Git what items to watch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500CB-FE3E-72DB-8799-AE076A7A6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the main branch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A5BA8-55F0-C0A3-C04C-CB1867689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3467828"/>
          </a:xfrm>
        </p:spPr>
        <p:txBody>
          <a:bodyPr/>
          <a:lstStyle/>
          <a:p>
            <a:pPr marL="88900" indent="0">
              <a:lnSpc>
                <a:spcPct val="100000"/>
              </a:lnSpc>
              <a:spcBef>
                <a:spcPts val="0"/>
              </a:spcBef>
              <a:buSzPts val="2200"/>
              <a:buNone/>
            </a:pPr>
            <a:r>
              <a:rPr lang="en-US" sz="2800" dirty="0"/>
              <a:t>Now that we </a:t>
            </a:r>
            <a:r>
              <a:rPr lang="en-US" dirty="0"/>
              <a:t>have a repo, we can create branches. Branches are a version of the repository. </a:t>
            </a:r>
            <a:endParaRPr lang="en-US" sz="2800" dirty="0"/>
          </a:p>
          <a:p>
            <a:pPr marL="546100" indent="-457200">
              <a:lnSpc>
                <a:spcPct val="150000"/>
              </a:lnSpc>
              <a:spcBef>
                <a:spcPts val="0"/>
              </a:spcBef>
              <a:buSzPts val="2200"/>
            </a:pPr>
            <a:r>
              <a:rPr lang="en-US" dirty="0"/>
              <a:t>It is customary to name the primary branch “main”</a:t>
            </a:r>
          </a:p>
          <a:p>
            <a:pPr marL="546100" indent="-457200">
              <a:lnSpc>
                <a:spcPct val="150000"/>
              </a:lnSpc>
              <a:spcBef>
                <a:spcPts val="0"/>
              </a:spcBef>
              <a:buSzPts val="2200"/>
            </a:pPr>
            <a:r>
              <a:rPr lang="en-US" sz="2800" dirty="0"/>
              <a:t>This can be done as follows (after an </a:t>
            </a:r>
            <a:r>
              <a:rPr lang="en-US" sz="2800" dirty="0" err="1"/>
              <a:t>init</a:t>
            </a:r>
            <a:r>
              <a:rPr lang="en-US" sz="2800" dirty="0"/>
              <a:t>)</a:t>
            </a:r>
          </a:p>
          <a:p>
            <a:pPr marL="88900" indent="0">
              <a:lnSpc>
                <a:spcPct val="100000"/>
              </a:lnSpc>
              <a:spcBef>
                <a:spcPts val="0"/>
              </a:spcBef>
              <a:buSzPts val="2200"/>
              <a:buNone/>
            </a:pPr>
            <a:r>
              <a:rPr lang="en-US" sz="2800" dirty="0"/>
              <a:t>          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git checkout –b main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239A8C9-4182-DF89-36EE-1F0C4719AFD4}"/>
              </a:ext>
            </a:extLst>
          </p:cNvPr>
          <p:cNvGrpSpPr/>
          <p:nvPr/>
        </p:nvGrpSpPr>
        <p:grpSpPr>
          <a:xfrm>
            <a:off x="7749233" y="4110605"/>
            <a:ext cx="3604567" cy="1700406"/>
            <a:chOff x="6370576" y="3351613"/>
            <a:chExt cx="5094475" cy="2610400"/>
          </a:xfrm>
        </p:grpSpPr>
        <p:grpSp>
          <p:nvGrpSpPr>
            <p:cNvPr id="5" name="Google Shape;160;p22">
              <a:extLst>
                <a:ext uri="{FF2B5EF4-FFF2-40B4-BE49-F238E27FC236}">
                  <a16:creationId xmlns:a16="http://schemas.microsoft.com/office/drawing/2014/main" id="{F7EEB980-2099-B31D-E8A6-D3721B6189DD}"/>
                </a:ext>
              </a:extLst>
            </p:cNvPr>
            <p:cNvGrpSpPr/>
            <p:nvPr/>
          </p:nvGrpSpPr>
          <p:grpSpPr>
            <a:xfrm>
              <a:off x="6370576" y="3351613"/>
              <a:ext cx="5094475" cy="2610400"/>
              <a:chOff x="6867025" y="3057225"/>
              <a:chExt cx="5094475" cy="2610400"/>
            </a:xfrm>
          </p:grpSpPr>
          <p:pic>
            <p:nvPicPr>
              <p:cNvPr id="7" name="Google Shape;161;p22">
                <a:extLst>
                  <a:ext uri="{FF2B5EF4-FFF2-40B4-BE49-F238E27FC236}">
                    <a16:creationId xmlns:a16="http://schemas.microsoft.com/office/drawing/2014/main" id="{F06FB29F-F1B1-F275-E3A9-F95117362F4E}"/>
                  </a:ext>
                </a:extLst>
              </p:cNvPr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867025" y="3057225"/>
                <a:ext cx="5094475" cy="26104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8" name="Google Shape;162;p22">
                <a:extLst>
                  <a:ext uri="{FF2B5EF4-FFF2-40B4-BE49-F238E27FC236}">
                    <a16:creationId xmlns:a16="http://schemas.microsoft.com/office/drawing/2014/main" id="{A4E1BDAE-7C85-22A0-9B4A-03D870D23D83}"/>
                  </a:ext>
                </a:extLst>
              </p:cNvPr>
              <p:cNvSpPr/>
              <p:nvPr/>
            </p:nvSpPr>
            <p:spPr>
              <a:xfrm>
                <a:off x="6913350" y="4669300"/>
                <a:ext cx="824700" cy="216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" name="Google Shape;163;p22">
              <a:extLst>
                <a:ext uri="{FF2B5EF4-FFF2-40B4-BE49-F238E27FC236}">
                  <a16:creationId xmlns:a16="http://schemas.microsoft.com/office/drawing/2014/main" id="{BA478662-0039-7A34-6F0F-B1E62381F526}"/>
                </a:ext>
              </a:extLst>
            </p:cNvPr>
            <p:cNvSpPr txBox="1"/>
            <p:nvPr/>
          </p:nvSpPr>
          <p:spPr>
            <a:xfrm>
              <a:off x="6416901" y="4841287"/>
              <a:ext cx="1008904" cy="7086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6AA84F"/>
                  </a:solidFill>
                  <a:highlight>
                    <a:schemeClr val="lt1"/>
                  </a:highlight>
                </a:rPr>
                <a:t>Main</a:t>
              </a:r>
              <a:r>
                <a:rPr lang="en-US" sz="1800" b="1" dirty="0">
                  <a:solidFill>
                    <a:srgbClr val="6AA84F"/>
                  </a:solidFill>
                  <a:highlight>
                    <a:schemeClr val="lt1"/>
                  </a:highlight>
                </a:rPr>
                <a:t>    </a:t>
              </a:r>
              <a:endParaRPr sz="1800" b="1" dirty="0">
                <a:solidFill>
                  <a:srgbClr val="6AA84F"/>
                </a:solidFill>
                <a:highlight>
                  <a:schemeClr val="lt1"/>
                </a:highligh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81925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Let’s add a file! 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9FDDD4-B2BB-E9A5-2534-10B52A0E29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It is customary to add a </a:t>
            </a:r>
            <a:r>
              <a:rPr lang="en-US" dirty="0" err="1"/>
              <a:t>README.md</a:t>
            </a:r>
            <a:endParaRPr lang="en-US" dirty="0"/>
          </a:p>
          <a:p>
            <a:pPr lvl="1"/>
            <a:r>
              <a:rPr lang="en-US" dirty="0"/>
              <a:t>Description of repo and any helpful information</a:t>
            </a:r>
          </a:p>
          <a:p>
            <a:pPr marL="114300" indent="0">
              <a:buNone/>
            </a:pPr>
            <a:endParaRPr lang="en-US" sz="1000" dirty="0"/>
          </a:p>
          <a:p>
            <a:pPr marL="114300" indent="0">
              <a:buNone/>
            </a:pPr>
            <a:r>
              <a:rPr lang="en-US" dirty="0"/>
              <a:t>To add a </a:t>
            </a:r>
            <a:r>
              <a:rPr lang="en-US" dirty="0" err="1"/>
              <a:t>README.md</a:t>
            </a:r>
            <a:r>
              <a:rPr lang="en-US" dirty="0"/>
              <a:t>, in “git-tutorial” create and edit the file using nano (or an editor of your choice)</a:t>
            </a:r>
          </a:p>
          <a:p>
            <a:pPr marL="114300" indent="0">
              <a:buNone/>
            </a:pPr>
            <a:endParaRPr lang="en-US" sz="800" dirty="0"/>
          </a:p>
          <a:p>
            <a:pPr marL="114300" indent="0">
              <a:buNone/>
            </a:pPr>
            <a:r>
              <a:rPr lang="en-US" dirty="0"/>
              <a:t>    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nano </a:t>
            </a:r>
            <a:r>
              <a:rPr kumimoji="0" lang="en-US" sz="28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README.md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Add anything you would like!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Be sure to save the file when you exit.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13A2C7-C983-F190-5AF0-733190EAC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96918" y="2930115"/>
            <a:ext cx="8398163" cy="677429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200" dirty="0"/>
              <a:t>Git does not know about </a:t>
            </a:r>
            <a:r>
              <a:rPr lang="en-US" sz="3200" dirty="0" err="1"/>
              <a:t>README.md</a:t>
            </a:r>
            <a:r>
              <a:rPr lang="en-US" sz="3200" dirty="0"/>
              <a:t> yet!!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7FA296-8134-7A35-DA13-264A75E70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609273" y="288404"/>
            <a:ext cx="2274694" cy="2020687"/>
          </a:xfrm>
          <a:prstGeom prst="rect">
            <a:avLst/>
          </a:prstGeom>
        </p:spPr>
      </p:pic>
      <p:pic>
        <p:nvPicPr>
          <p:cNvPr id="8" name="Picture 7" descr="A red warning sign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9DFD540E-F779-CE4F-FDC3-B2CAD12DFF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493163" y="204216"/>
            <a:ext cx="3651225" cy="2414918"/>
          </a:xfrm>
          <a:prstGeom prst="rect">
            <a:avLst/>
          </a:prstGeom>
        </p:spPr>
      </p:pic>
      <p:pic>
        <p:nvPicPr>
          <p:cNvPr id="11" name="Picture 10" descr="A yellow sign with a black object on it&#10;&#10;Description automatically generated with low confidence">
            <a:extLst>
              <a:ext uri="{FF2B5EF4-FFF2-40B4-BE49-F238E27FC236}">
                <a16:creationId xmlns:a16="http://schemas.microsoft.com/office/drawing/2014/main" id="{96254165-39B2-5A90-20F3-8E05EE6CE2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7250820" y="3786004"/>
            <a:ext cx="2135909" cy="2135909"/>
          </a:xfrm>
          <a:prstGeom prst="rect">
            <a:avLst/>
          </a:prstGeom>
        </p:spPr>
      </p:pic>
      <p:pic>
        <p:nvPicPr>
          <p:cNvPr id="13" name="Picture 12" descr="A yellow triangle with a black symbol&#10;&#10;Description automatically generated with medium confidence">
            <a:extLst>
              <a:ext uri="{FF2B5EF4-FFF2-40B4-BE49-F238E27FC236}">
                <a16:creationId xmlns:a16="http://schemas.microsoft.com/office/drawing/2014/main" id="{2B51D90F-D4FB-07FA-F01A-F47CC97A9E7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758817" y="3918525"/>
            <a:ext cx="2135909" cy="187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7781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DE90E-65CD-0A94-CC13-A34145B13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Areas of Git Workflow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045F282-C445-96F7-6C4C-6A1C0A250548}"/>
              </a:ext>
            </a:extLst>
          </p:cNvPr>
          <p:cNvSpPr/>
          <p:nvPr/>
        </p:nvSpPr>
        <p:spPr>
          <a:xfrm>
            <a:off x="459299" y="2401348"/>
            <a:ext cx="2425117" cy="217065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Working Area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that you are currently working 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Are not tracked by Git!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EB4AA0F-15B4-0E62-7AF3-4ED2EE0CB2CE}"/>
              </a:ext>
            </a:extLst>
          </p:cNvPr>
          <p:cNvSpPr/>
          <p:nvPr/>
        </p:nvSpPr>
        <p:spPr>
          <a:xfrm>
            <a:off x="3197954" y="2401349"/>
            <a:ext cx="2584508" cy="217065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Staging Area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When Git starts tracking and saving your work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are added to this area by using “git add”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99E654E-89E5-AF94-2B11-EF1946B25EA4}"/>
              </a:ext>
            </a:extLst>
          </p:cNvPr>
          <p:cNvSpPr/>
          <p:nvPr/>
        </p:nvSpPr>
        <p:spPr>
          <a:xfrm>
            <a:off x="8994046" y="2401349"/>
            <a:ext cx="2584508" cy="21706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GitHub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 and on GitHub!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are added to this area using “git push”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FD2BC8E8-51F4-F536-E098-E9CAB1BBB8D2}"/>
              </a:ext>
            </a:extLst>
          </p:cNvPr>
          <p:cNvSpPr/>
          <p:nvPr/>
        </p:nvSpPr>
        <p:spPr>
          <a:xfrm>
            <a:off x="6096000" y="2401349"/>
            <a:ext cx="2584508" cy="217065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Snapshot Area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All staged items are captured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Version of the repo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are added to this area by using “git commit”</a:t>
            </a:r>
          </a:p>
        </p:txBody>
      </p:sp>
    </p:spTree>
    <p:extLst>
      <p:ext uri="{BB962C8B-B14F-4D97-AF65-F5344CB8AC3E}">
        <p14:creationId xmlns:p14="http://schemas.microsoft.com/office/powerpoint/2010/main" val="88261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Working with Git and GitHub</a:t>
            </a:r>
            <a:endParaRPr dirty="0"/>
          </a:p>
        </p:txBody>
      </p:sp>
      <p:sp>
        <p:nvSpPr>
          <p:cNvPr id="98" name="Google Shape;98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 Instructor: Brandon Reyes</a:t>
            </a: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Status</a:t>
            </a:r>
            <a:endParaRPr/>
          </a:p>
        </p:txBody>
      </p:sp>
      <p:sp>
        <p:nvSpPr>
          <p:cNvPr id="256" name="Google Shape;256;p3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The git status command </a:t>
            </a:r>
            <a:r>
              <a:rPr lang="en-US" sz="2400" b="1" dirty="0"/>
              <a:t>displays the state of the working and staging area</a:t>
            </a:r>
            <a:r>
              <a:rPr lang="en-US" sz="2400" dirty="0"/>
              <a:t>. </a:t>
            </a:r>
          </a:p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endParaRPr lang="en-US" sz="2400" dirty="0"/>
          </a:p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Let’s see what area </a:t>
            </a:r>
            <a:r>
              <a:rPr lang="en-US" sz="2400" dirty="0" err="1"/>
              <a:t>README.md</a:t>
            </a:r>
            <a:r>
              <a:rPr lang="en-US" sz="2400" dirty="0"/>
              <a:t> is in</a:t>
            </a:r>
            <a:endParaRPr sz="2400"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status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endParaRPr sz="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800100"/>
            <a:r>
              <a:rPr lang="en-US" sz="2400" dirty="0"/>
              <a:t>We see it is an untracked file, so it is in the working area</a:t>
            </a:r>
            <a:endParaRPr sz="24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36DCBB-D417-919A-256D-19FC4BB63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6902" y="3037324"/>
            <a:ext cx="8918196" cy="783351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200" dirty="0"/>
              <a:t>What if you don’t want Git to track something?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2329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.</a:t>
            </a:r>
            <a:r>
              <a:rPr lang="en-US" dirty="0" err="1"/>
              <a:t>gitignore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F63651-3D80-DE5E-485A-386C57860E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We can add a file named “.</a:t>
            </a:r>
            <a:r>
              <a:rPr lang="en-US" dirty="0" err="1"/>
              <a:t>gitignore</a:t>
            </a:r>
            <a:r>
              <a:rPr lang="en-US" dirty="0"/>
              <a:t>” to our repo</a:t>
            </a:r>
          </a:p>
          <a:p>
            <a:r>
              <a:rPr lang="en-US" dirty="0"/>
              <a:t>Specifies what items should never be tracked</a:t>
            </a:r>
          </a:p>
          <a:p>
            <a:pPr marL="114300" indent="0">
              <a:buNone/>
            </a:pPr>
            <a:endParaRPr lang="en-US" sz="800" dirty="0"/>
          </a:p>
          <a:p>
            <a:pPr marL="114300" indent="0">
              <a:buNone/>
            </a:pPr>
            <a:r>
              <a:rPr lang="en-US" dirty="0"/>
              <a:t>Let’s create a file to ignore!</a:t>
            </a:r>
          </a:p>
          <a:p>
            <a:pPr marL="114300" indent="0">
              <a:buNone/>
            </a:pPr>
            <a:r>
              <a:rPr lang="en-US" sz="2400" dirty="0">
                <a:solidFill>
                  <a:srgbClr val="4472C4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echo "Super secret stuff" &gt; 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confidential_data.txt</a:t>
            </a:r>
            <a:endParaRPr lang="en-US" sz="2400" dirty="0">
              <a:solidFill>
                <a:srgbClr val="4472C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endParaRPr lang="en-US" sz="800" dirty="0"/>
          </a:p>
          <a:p>
            <a:pPr marL="114300" indent="0">
              <a:buNone/>
            </a:pPr>
            <a:r>
              <a:rPr lang="en-US" dirty="0"/>
              <a:t>Add “.</a:t>
            </a:r>
            <a:r>
              <a:rPr lang="en-US" dirty="0" err="1"/>
              <a:t>gitignore</a:t>
            </a:r>
            <a:r>
              <a:rPr lang="en-US" dirty="0"/>
              <a:t>” to “git-tutorial” and put “</a:t>
            </a:r>
            <a:r>
              <a:rPr lang="en-US" dirty="0" err="1"/>
              <a:t>confidential_data.txt</a:t>
            </a:r>
            <a:r>
              <a:rPr lang="en-US" dirty="0"/>
              <a:t>” in it</a:t>
            </a:r>
          </a:p>
          <a:p>
            <a:pPr marL="114300" indent="0">
              <a:buNone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$ echo </a:t>
            </a:r>
            <a:r>
              <a:rPr lang="en-US" sz="2400" dirty="0">
                <a:solidFill>
                  <a:srgbClr val="4472C4"/>
                </a:solidFill>
                <a:latin typeface="Consolas"/>
                <a:ea typeface="Consolas"/>
                <a:cs typeface="Consolas"/>
                <a:sym typeface="Consolas"/>
              </a:rPr>
              <a:t>confidential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_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data.txt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&gt; .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gitignore</a:t>
            </a:r>
            <a:endParaRPr lang="en-US" sz="2400" dirty="0">
              <a:solidFill>
                <a:srgbClr val="4472C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437F9-B2BE-F8A5-346A-A5ED56A0D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21459" y="3062491"/>
            <a:ext cx="8549081" cy="733017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400" dirty="0"/>
              <a:t>Let’s add our files to the staging area now!</a:t>
            </a:r>
          </a:p>
        </p:txBody>
      </p:sp>
    </p:spTree>
    <p:extLst>
      <p:ext uri="{BB962C8B-B14F-4D97-AF65-F5344CB8AC3E}">
        <p14:creationId xmlns:p14="http://schemas.microsoft.com/office/powerpoint/2010/main" val="35193224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75F0C-B55F-007F-72A1-ECA5A9B97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3789"/>
            <a:ext cx="10515600" cy="1325563"/>
          </a:xfrm>
        </p:spPr>
        <p:txBody>
          <a:bodyPr/>
          <a:lstStyle/>
          <a:p>
            <a:r>
              <a:rPr lang="en-US" dirty="0"/>
              <a:t>Git Add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CEA4C4-A036-D32F-8292-23D862552F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99623"/>
            <a:ext cx="10515600" cy="3895684"/>
          </a:xfrm>
        </p:spPr>
        <p:txBody>
          <a:bodyPr/>
          <a:lstStyle/>
          <a:p>
            <a:pPr marL="114300" indent="0">
              <a:buNone/>
            </a:pPr>
            <a:r>
              <a:rPr lang="en-US" sz="2800" dirty="0"/>
              <a:t>The git add command </a:t>
            </a:r>
            <a:r>
              <a:rPr lang="en-US" sz="2800" b="1" dirty="0"/>
              <a:t>adds a change in the working area to the staging area</a:t>
            </a:r>
          </a:p>
          <a:p>
            <a:pPr marL="114300" indent="0">
              <a:buNone/>
            </a:pPr>
            <a:endParaRPr lang="en-US" sz="800" b="1" dirty="0"/>
          </a:p>
          <a:p>
            <a:pPr marL="114300" indent="0">
              <a:buNone/>
            </a:pPr>
            <a:r>
              <a:rPr lang="en-US" dirty="0"/>
              <a:t>Let’s add our </a:t>
            </a:r>
            <a:r>
              <a:rPr lang="en-US" dirty="0" err="1"/>
              <a:t>README.md</a:t>
            </a:r>
            <a:r>
              <a:rPr lang="en-US" dirty="0"/>
              <a:t> to the staging area</a:t>
            </a:r>
          </a:p>
          <a:p>
            <a:pPr marL="114300" indent="0">
              <a:buNone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 $ git add 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README.md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r>
              <a:rPr lang="en-US" sz="2400" dirty="0"/>
              <a:t>or add everything in the current directory </a:t>
            </a:r>
          </a:p>
          <a:p>
            <a:pPr marL="114300" indent="0">
              <a:buNone/>
            </a:pPr>
            <a:r>
              <a:rPr lang="en-US" sz="2400" dirty="0"/>
              <a:t>         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git add .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cs typeface="Consolas"/>
                <a:sym typeface="Consolas"/>
              </a:rPr>
              <a:t>Anytime a change is made, you need to do a git add (to track them) 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002AAA6-C9A6-BD8F-E6B4-C7F387D38A75}"/>
              </a:ext>
            </a:extLst>
          </p:cNvPr>
          <p:cNvSpPr/>
          <p:nvPr/>
        </p:nvSpPr>
        <p:spPr>
          <a:xfrm>
            <a:off x="1513401" y="5176009"/>
            <a:ext cx="1435215" cy="5956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Working Area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B710B72-9D13-9264-323E-1FFDAA08073A}"/>
              </a:ext>
            </a:extLst>
          </p:cNvPr>
          <p:cNvSpPr/>
          <p:nvPr/>
        </p:nvSpPr>
        <p:spPr>
          <a:xfrm>
            <a:off x="3868023" y="5171027"/>
            <a:ext cx="1435215" cy="59561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Staging Area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DDCF037-D17E-BE41-F74B-B0C6BB52240A}"/>
              </a:ext>
            </a:extLst>
          </p:cNvPr>
          <p:cNvSpPr/>
          <p:nvPr/>
        </p:nvSpPr>
        <p:spPr>
          <a:xfrm>
            <a:off x="8577267" y="5171027"/>
            <a:ext cx="1435215" cy="59561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GitHub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09DB672-FBDD-11AD-FB3E-2CA86506400E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2948616" y="5468836"/>
            <a:ext cx="919407" cy="498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F61D3AE-F53B-E43D-C604-8CD46B0E7A59}"/>
              </a:ext>
            </a:extLst>
          </p:cNvPr>
          <p:cNvCxnSpPr>
            <a:cxnSpLocks/>
            <a:stCxn id="5" idx="3"/>
            <a:endCxn id="19" idx="1"/>
          </p:cNvCxnSpPr>
          <p:nvPr/>
        </p:nvCxnSpPr>
        <p:spPr>
          <a:xfrm>
            <a:off x="5303238" y="5468836"/>
            <a:ext cx="91940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694E178-E8A2-A1A7-338E-BD81B6D06468}"/>
              </a:ext>
            </a:extLst>
          </p:cNvPr>
          <p:cNvSpPr txBox="1"/>
          <p:nvPr/>
        </p:nvSpPr>
        <p:spPr>
          <a:xfrm>
            <a:off x="3011665" y="5479321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add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0D7EDBFA-9FFB-AF12-5862-F4142FF9537A}"/>
              </a:ext>
            </a:extLst>
          </p:cNvPr>
          <p:cNvSpPr/>
          <p:nvPr/>
        </p:nvSpPr>
        <p:spPr>
          <a:xfrm>
            <a:off x="6222645" y="5171027"/>
            <a:ext cx="1435215" cy="59561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 Area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FA612B2-DF9F-0CAD-CE41-249EDA815FB8}"/>
              </a:ext>
            </a:extLst>
          </p:cNvPr>
          <p:cNvCxnSpPr>
            <a:cxnSpLocks/>
            <a:stCxn id="19" idx="3"/>
            <a:endCxn id="6" idx="1"/>
          </p:cNvCxnSpPr>
          <p:nvPr/>
        </p:nvCxnSpPr>
        <p:spPr>
          <a:xfrm>
            <a:off x="7657860" y="5468836"/>
            <a:ext cx="91940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99532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Commit</a:t>
            </a:r>
            <a:endParaRPr/>
          </a:p>
        </p:txBody>
      </p:sp>
      <p:sp>
        <p:nvSpPr>
          <p:cNvPr id="308" name="Google Shape;308;p39"/>
          <p:cNvSpPr txBox="1">
            <a:spLocks noGrp="1"/>
          </p:cNvSpPr>
          <p:nvPr>
            <p:ph type="body" idx="1"/>
          </p:nvPr>
        </p:nvSpPr>
        <p:spPr>
          <a:xfrm>
            <a:off x="838200" y="1551975"/>
            <a:ext cx="10515600" cy="307087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The git commit command </a:t>
            </a:r>
            <a:r>
              <a:rPr lang="en-US" sz="2400" b="1" dirty="0"/>
              <a:t>captures a snapshot of all staged items</a:t>
            </a:r>
            <a:endParaRPr sz="2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Commits can be thought of as a version of the repo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Commits should be accompanied with a brief message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endParaRPr lang="en-US" sz="2400" dirty="0"/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Let’s commit our staged item!</a:t>
            </a:r>
            <a:endParaRPr sz="2400"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</a:rPr>
              <a:t>$ git commit -m ‘Create repo, add </a:t>
            </a:r>
            <a:r>
              <a:rPr lang="en-US" sz="2400" dirty="0" err="1">
                <a:solidFill>
                  <a:schemeClr val="accent5"/>
                </a:solidFill>
              </a:rPr>
              <a:t>README.md</a:t>
            </a:r>
            <a:r>
              <a:rPr lang="en-US" sz="2400" dirty="0">
                <a:solidFill>
                  <a:schemeClr val="accent5"/>
                </a:solidFill>
              </a:rPr>
              <a:t>, add .</a:t>
            </a:r>
            <a:r>
              <a:rPr lang="en-US" sz="2400" dirty="0" err="1">
                <a:solidFill>
                  <a:schemeClr val="accent5"/>
                </a:solidFill>
              </a:rPr>
              <a:t>gitignore</a:t>
            </a:r>
            <a:r>
              <a:rPr lang="en-US" sz="2400" dirty="0">
                <a:solidFill>
                  <a:schemeClr val="accent5"/>
                </a:solidFill>
              </a:rPr>
              <a:t>’</a:t>
            </a:r>
            <a:endParaRPr sz="2400" dirty="0">
              <a:solidFill>
                <a:schemeClr val="accent5"/>
              </a:solidFill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</a:rPr>
              <a:t>$ git status		</a:t>
            </a:r>
            <a:endParaRPr sz="2400" dirty="0">
              <a:solidFill>
                <a:schemeClr val="accent5"/>
              </a:solidFill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CBCE69A2-6AF1-6A99-171C-5485A7B35044}"/>
              </a:ext>
            </a:extLst>
          </p:cNvPr>
          <p:cNvSpPr/>
          <p:nvPr/>
        </p:nvSpPr>
        <p:spPr>
          <a:xfrm>
            <a:off x="879139" y="5171027"/>
            <a:ext cx="1435215" cy="5956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Working Area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81B9EA5-8452-0780-25C1-A49F3042B120}"/>
              </a:ext>
            </a:extLst>
          </p:cNvPr>
          <p:cNvSpPr/>
          <p:nvPr/>
        </p:nvSpPr>
        <p:spPr>
          <a:xfrm>
            <a:off x="3589822" y="5169452"/>
            <a:ext cx="1435215" cy="59561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Staging Area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DC82E2C-8F44-AA83-6FC1-50D2B6AE4BF2}"/>
              </a:ext>
            </a:extLst>
          </p:cNvPr>
          <p:cNvSpPr/>
          <p:nvPr/>
        </p:nvSpPr>
        <p:spPr>
          <a:xfrm>
            <a:off x="9011188" y="5171027"/>
            <a:ext cx="1435215" cy="59561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GitHub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FAF862B-8F12-6356-A88C-BFA3226BAB76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 flipV="1">
            <a:off x="2314354" y="5467261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B1F98E1-93DD-8BF3-6F3D-85D6C4909099}"/>
              </a:ext>
            </a:extLst>
          </p:cNvPr>
          <p:cNvCxnSpPr>
            <a:cxnSpLocks/>
            <a:stCxn id="3" idx="3"/>
            <a:endCxn id="8" idx="1"/>
          </p:cNvCxnSpPr>
          <p:nvPr/>
        </p:nvCxnSpPr>
        <p:spPr>
          <a:xfrm>
            <a:off x="5025037" y="5467261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0FC250A-EBA4-C12F-D0D7-62003918DD3E}"/>
              </a:ext>
            </a:extLst>
          </p:cNvPr>
          <p:cNvSpPr txBox="1"/>
          <p:nvPr/>
        </p:nvSpPr>
        <p:spPr>
          <a:xfrm>
            <a:off x="2591252" y="5467261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add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8FC495B-7365-3F98-C436-377CB1CAE5DC}"/>
              </a:ext>
            </a:extLst>
          </p:cNvPr>
          <p:cNvSpPr/>
          <p:nvPr/>
        </p:nvSpPr>
        <p:spPr>
          <a:xfrm>
            <a:off x="6300505" y="5171027"/>
            <a:ext cx="1435215" cy="59561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 Area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25612DF-B0A6-ACA6-48DC-FA3366E72F9C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7735720" y="5468836"/>
            <a:ext cx="1275468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7CF54C8-DD9E-77D2-FABD-557CC267C485}"/>
              </a:ext>
            </a:extLst>
          </p:cNvPr>
          <p:cNvSpPr txBox="1"/>
          <p:nvPr/>
        </p:nvSpPr>
        <p:spPr>
          <a:xfrm>
            <a:off x="5162473" y="5457293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commit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A61AA-C20A-EDF6-2BD2-7B4D4F4FD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practice – add, commit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A6AA74-25E9-B785-BE1A-793C4C2E70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git add </a:t>
            </a:r>
          </a:p>
          <a:p>
            <a:pPr lvl="1"/>
            <a:r>
              <a:rPr lang="en-US" dirty="0"/>
              <a:t>Can be performed as much as you want</a:t>
            </a:r>
          </a:p>
          <a:p>
            <a:pPr lvl="1"/>
            <a:r>
              <a:rPr lang="en-US" dirty="0"/>
              <a:t>Doesn’t need to be done after every change</a:t>
            </a:r>
          </a:p>
          <a:p>
            <a:r>
              <a:rPr lang="en-US" dirty="0"/>
              <a:t>git commit </a:t>
            </a:r>
          </a:p>
          <a:p>
            <a:pPr lvl="1"/>
            <a:r>
              <a:rPr lang="en-US" dirty="0"/>
              <a:t>Always include a comment!!</a:t>
            </a:r>
          </a:p>
          <a:p>
            <a:pPr lvl="1"/>
            <a:r>
              <a:rPr lang="en-US" dirty="0"/>
              <a:t>Bundle common staged items together</a:t>
            </a:r>
          </a:p>
          <a:p>
            <a:pPr lvl="1"/>
            <a:r>
              <a:rPr lang="en-US" dirty="0"/>
              <a:t>Try not to put too many things in a commit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3543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Log</a:t>
            </a:r>
            <a:endParaRPr/>
          </a:p>
        </p:txBody>
      </p:sp>
      <p:sp>
        <p:nvSpPr>
          <p:cNvPr id="321" name="Google Shape;321;p40"/>
          <p:cNvSpPr txBox="1">
            <a:spLocks noGrp="1"/>
          </p:cNvSpPr>
          <p:nvPr>
            <p:ph type="body" idx="1"/>
          </p:nvPr>
        </p:nvSpPr>
        <p:spPr>
          <a:xfrm>
            <a:off x="838200" y="2272950"/>
            <a:ext cx="10515600" cy="231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The command git log </a:t>
            </a:r>
            <a:r>
              <a:rPr lang="en-US" sz="2400" b="1" dirty="0"/>
              <a:t>lists the commits made in that repository</a:t>
            </a:r>
            <a:r>
              <a:rPr lang="en-US" sz="2400" dirty="0"/>
              <a:t> </a:t>
            </a:r>
          </a:p>
          <a:p>
            <a:pPr marL="419100">
              <a:buSzPts val="2400"/>
            </a:pPr>
            <a:r>
              <a:rPr lang="en-US" sz="2400" dirty="0"/>
              <a:t>Lists the most recent commits first</a:t>
            </a:r>
            <a:endParaRPr sz="24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</a:rPr>
              <a:t>$ git log</a:t>
            </a:r>
            <a:endParaRPr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13A2C7-C983-F190-5AF0-733190EAC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98770" y="3050157"/>
            <a:ext cx="8794459" cy="498885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US" dirty="0"/>
              <a:t>All changes and files are only locally stored right now!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7FA296-8134-7A35-DA13-264A75E70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609273" y="288404"/>
            <a:ext cx="2274694" cy="2020687"/>
          </a:xfrm>
          <a:prstGeom prst="rect">
            <a:avLst/>
          </a:prstGeom>
        </p:spPr>
      </p:pic>
      <p:pic>
        <p:nvPicPr>
          <p:cNvPr id="8" name="Picture 7" descr="A red warning sign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9DFD540E-F779-CE4F-FDC3-B2CAD12DFF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493163" y="204216"/>
            <a:ext cx="3651225" cy="2414918"/>
          </a:xfrm>
          <a:prstGeom prst="rect">
            <a:avLst/>
          </a:prstGeom>
        </p:spPr>
      </p:pic>
      <p:pic>
        <p:nvPicPr>
          <p:cNvPr id="11" name="Picture 10" descr="A yellow sign with a black object on it&#10;&#10;Description automatically generated with low confidence">
            <a:extLst>
              <a:ext uri="{FF2B5EF4-FFF2-40B4-BE49-F238E27FC236}">
                <a16:creationId xmlns:a16="http://schemas.microsoft.com/office/drawing/2014/main" id="{96254165-39B2-5A90-20F3-8E05EE6CE2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7250820" y="3786004"/>
            <a:ext cx="2135909" cy="2135909"/>
          </a:xfrm>
          <a:prstGeom prst="rect">
            <a:avLst/>
          </a:prstGeom>
        </p:spPr>
      </p:pic>
      <p:pic>
        <p:nvPicPr>
          <p:cNvPr id="13" name="Picture 12" descr="A yellow triangle with a black symbol&#10;&#10;Description automatically generated with medium confidence">
            <a:extLst>
              <a:ext uri="{FF2B5EF4-FFF2-40B4-BE49-F238E27FC236}">
                <a16:creationId xmlns:a16="http://schemas.microsoft.com/office/drawing/2014/main" id="{2B51D90F-D4FB-07FA-F01A-F47CC97A9E7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758817" y="3918525"/>
            <a:ext cx="2135909" cy="187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3712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 GitHub we go!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My Goal</a:t>
            </a:r>
            <a:endParaRPr dirty="0"/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45921" y="1439509"/>
            <a:ext cx="10515600" cy="167793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34327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64285"/>
              <a:buChar char="•"/>
            </a:pPr>
            <a:r>
              <a:rPr lang="en-US" sz="2900" dirty="0"/>
              <a:t>Convince you that basic Git/GitHub fluency is:</a:t>
            </a:r>
            <a:endParaRPr sz="2900" dirty="0"/>
          </a:p>
          <a:p>
            <a:pPr marL="914400" lvl="1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 sz="2900" dirty="0"/>
              <a:t>Easy</a:t>
            </a:r>
            <a:endParaRPr sz="2900" dirty="0"/>
          </a:p>
          <a:p>
            <a:pPr marL="914400" lvl="1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 sz="2900" dirty="0"/>
              <a:t>Practical</a:t>
            </a:r>
            <a:endParaRPr sz="2900" dirty="0"/>
          </a:p>
          <a:p>
            <a:pPr marL="914400" lvl="1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 sz="2900" dirty="0"/>
              <a:t>An extremely important tool in your tool belt!</a:t>
            </a:r>
            <a:endParaRPr sz="29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838200" y="29129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Learning Goals</a:t>
            </a:r>
            <a:endParaRPr dirty="0"/>
          </a:p>
        </p:txBody>
      </p:sp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5711" y="1415416"/>
            <a:ext cx="1419275" cy="14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49293" y="3688565"/>
            <a:ext cx="1657475" cy="16574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60DD89-038F-D442-2F85-6F1BE33F8541}"/>
              </a:ext>
            </a:extLst>
          </p:cNvPr>
          <p:cNvSpPr txBox="1"/>
          <p:nvPr/>
        </p:nvSpPr>
        <p:spPr>
          <a:xfrm>
            <a:off x="745921" y="3971290"/>
            <a:ext cx="9513815" cy="1932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334327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64285"/>
              <a:buChar char="•"/>
            </a:pPr>
            <a:r>
              <a:rPr lang="en-US" sz="2200" dirty="0"/>
              <a:t>Understand the basics of version control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200" dirty="0"/>
              <a:t>Differences between Git, GitHub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200" dirty="0"/>
              <a:t>Basic Git fluency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200" dirty="0"/>
              <a:t>How to collaborate with Git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</a:t>
            </a:r>
            <a:endParaRPr/>
          </a:p>
        </p:txBody>
      </p:sp>
      <p:sp>
        <p:nvSpPr>
          <p:cNvPr id="349" name="Google Shape;349;p4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Go to: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https://github.com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Sign in (or create an account)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Click on “Create New Repository” or just “New”</a:t>
            </a:r>
            <a:endParaRPr/>
          </a:p>
        </p:txBody>
      </p:sp>
      <p:pic>
        <p:nvPicPr>
          <p:cNvPr id="350" name="Google Shape;35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9550" y="3571375"/>
            <a:ext cx="5200650" cy="16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Create Repo in GitHub</a:t>
            </a:r>
            <a:endParaRPr/>
          </a:p>
        </p:txBody>
      </p:sp>
      <p:sp>
        <p:nvSpPr>
          <p:cNvPr id="357" name="Google Shape;357;p4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Create a new repo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Call it whatever you would like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Ignore directions for you, just change to </a:t>
            </a:r>
            <a:r>
              <a:rPr lang="en-US" b="1" dirty="0" err="1">
                <a:solidFill>
                  <a:srgbClr val="FF0000"/>
                </a:solidFill>
              </a:rPr>
              <a:t>ssh</a:t>
            </a:r>
            <a:r>
              <a:rPr lang="en-US" dirty="0"/>
              <a:t> and copy the link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e.g. </a:t>
            </a:r>
            <a:r>
              <a:rPr lang="en-US" u="sng" dirty="0" err="1">
                <a:solidFill>
                  <a:schemeClr val="hlink"/>
                </a:solidFill>
              </a:rPr>
              <a:t>git@</a:t>
            </a:r>
            <a:r>
              <a:rPr lang="en-US" u="sng" dirty="0" err="1">
                <a:solidFill>
                  <a:schemeClr val="hlink"/>
                </a:solidFill>
                <a:hlinkClick r:id="rId3"/>
              </a:rPr>
              <a:t>github.com</a:t>
            </a:r>
            <a:r>
              <a:rPr lang="en-US" u="sng" dirty="0">
                <a:solidFill>
                  <a:schemeClr val="hlink"/>
                </a:solidFill>
              </a:rPr>
              <a:t>:</a:t>
            </a:r>
            <a:r>
              <a:rPr lang="en-US" dirty="0"/>
              <a:t>&lt;user&gt;/test-</a:t>
            </a:r>
            <a:r>
              <a:rPr lang="en-US" dirty="0" err="1"/>
              <a:t>repo.git</a:t>
            </a:r>
            <a:r>
              <a:rPr lang="en-US" dirty="0"/>
              <a:t> </a:t>
            </a:r>
            <a:endParaRPr dirty="0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1D1C031-52B9-471F-3524-8725705865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738" y="3773243"/>
            <a:ext cx="11989690" cy="1555502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Remote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4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remote tells you </a:t>
            </a:r>
            <a:r>
              <a:rPr lang="en-US" b="1" dirty="0"/>
              <a:t>which remote repositories you have linked to your local project</a:t>
            </a:r>
            <a:r>
              <a:rPr lang="en-US" dirty="0"/>
              <a:t>.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		# should return nothing</a:t>
            </a:r>
            <a:endParaRPr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To link our remote repository (accepts 2 values):</a:t>
            </a:r>
            <a:endParaRPr dirty="0"/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 add origin </a:t>
            </a:r>
            <a:r>
              <a:rPr lang="en-US" sz="2200" u="sng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git@github.com</a:t>
            </a:r>
            <a:r>
              <a:rPr lang="en-US" sz="2200" u="sng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&lt;user&gt;/test-</a:t>
            </a:r>
            <a:r>
              <a:rPr lang="en-US" sz="2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repo.git</a:t>
            </a:r>
            <a:endParaRPr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View remote again</a:t>
            </a:r>
            <a:endParaRPr sz="2400" dirty="0"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 -v 		# view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url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as well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7"/>
          <p:cNvSpPr/>
          <p:nvPr/>
        </p:nvSpPr>
        <p:spPr>
          <a:xfrm>
            <a:off x="8961050" y="3953125"/>
            <a:ext cx="2571600" cy="2035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Remote</a:t>
            </a:r>
            <a:endParaRPr/>
          </a:p>
        </p:txBody>
      </p:sp>
      <p:sp>
        <p:nvSpPr>
          <p:cNvPr id="372" name="Google Shape;372;p47"/>
          <p:cNvSpPr/>
          <p:nvPr/>
        </p:nvSpPr>
        <p:spPr>
          <a:xfrm>
            <a:off x="880050" y="3953125"/>
            <a:ext cx="7802100" cy="2035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Local</a:t>
            </a:r>
            <a:endParaRPr/>
          </a:p>
        </p:txBody>
      </p:sp>
      <p:sp>
        <p:nvSpPr>
          <p:cNvPr id="373" name="Google Shape;373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Push</a:t>
            </a:r>
            <a:endParaRPr/>
          </a:p>
        </p:txBody>
      </p:sp>
      <p:sp>
        <p:nvSpPr>
          <p:cNvPr id="374" name="Google Shape;374;p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2127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Sync up local code with remote GitHub repo!</a:t>
            </a:r>
            <a:endParaRPr sz="2400" dirty="0"/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Git push </a:t>
            </a:r>
            <a:r>
              <a:rPr lang="en-US" sz="2400" b="1" dirty="0"/>
              <a:t>uploads a local repositories content to a remote repository</a:t>
            </a:r>
            <a:r>
              <a:rPr lang="en-US" sz="2400" dirty="0"/>
              <a:t>. Pushing is how you transfer commits from your local repo to a remote repo</a:t>
            </a:r>
            <a:endParaRPr sz="2400" dirty="0"/>
          </a:p>
          <a:p>
            <a:pPr marL="0" lvl="0" indent="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push &lt;name of remote repo&gt; &lt;branch&gt; </a:t>
            </a:r>
          </a:p>
          <a:p>
            <a:pPr marL="0" lvl="0" indent="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push origin main </a:t>
            </a:r>
            <a:endParaRPr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375" name="Google Shape;375;p47"/>
          <p:cNvGrpSpPr/>
          <p:nvPr/>
        </p:nvGrpSpPr>
        <p:grpSpPr>
          <a:xfrm>
            <a:off x="1227075" y="4412800"/>
            <a:ext cx="6860850" cy="1456200"/>
            <a:chOff x="2312200" y="4412800"/>
            <a:chExt cx="6860850" cy="1456200"/>
          </a:xfrm>
        </p:grpSpPr>
        <p:sp>
          <p:nvSpPr>
            <p:cNvPr id="376" name="Google Shape;376;p47"/>
            <p:cNvSpPr/>
            <p:nvPr/>
          </p:nvSpPr>
          <p:spPr>
            <a:xfrm>
              <a:off x="2312200" y="4412800"/>
              <a:ext cx="1824900" cy="1456200"/>
            </a:xfrm>
            <a:prstGeom prst="rect">
              <a:avLst/>
            </a:prstGeom>
            <a:solidFill>
              <a:srgbClr val="E06666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Working Directory</a:t>
              </a: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7"/>
            <p:cNvSpPr/>
            <p:nvPr/>
          </p:nvSpPr>
          <p:spPr>
            <a:xfrm>
              <a:off x="4830175" y="4412800"/>
              <a:ext cx="1824900" cy="1456200"/>
            </a:xfrm>
            <a:prstGeom prst="rect">
              <a:avLst/>
            </a:prstGeom>
            <a:solidFill>
              <a:srgbClr val="E69138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Staging Area</a:t>
              </a: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7"/>
            <p:cNvSpPr/>
            <p:nvPr/>
          </p:nvSpPr>
          <p:spPr>
            <a:xfrm>
              <a:off x="7348150" y="4412800"/>
              <a:ext cx="1824900" cy="1456200"/>
            </a:xfrm>
            <a:prstGeom prst="rect">
              <a:avLst/>
            </a:prstGeom>
            <a:solidFill>
              <a:srgbClr val="6AA84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Repository</a:t>
              </a: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commit #1234</a:t>
              </a:r>
              <a:endParaRPr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“initial commit”</a:t>
              </a:r>
              <a:endParaRPr/>
            </a:p>
          </p:txBody>
        </p:sp>
      </p:grpSp>
      <p:sp>
        <p:nvSpPr>
          <p:cNvPr id="379" name="Google Shape;379;p47"/>
          <p:cNvSpPr/>
          <p:nvPr/>
        </p:nvSpPr>
        <p:spPr>
          <a:xfrm>
            <a:off x="9334400" y="4412800"/>
            <a:ext cx="1824900" cy="1456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/>
              <a:t>Repository</a:t>
            </a:r>
            <a:endParaRPr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0" name="Google Shape;380;p47"/>
          <p:cNvCxnSpPr/>
          <p:nvPr/>
        </p:nvCxnSpPr>
        <p:spPr>
          <a:xfrm>
            <a:off x="7944200" y="5396325"/>
            <a:ext cx="1718400" cy="3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1" name="Google Shape;381;p47"/>
          <p:cNvSpPr txBox="1"/>
          <p:nvPr/>
        </p:nvSpPr>
        <p:spPr>
          <a:xfrm>
            <a:off x="8424800" y="5072575"/>
            <a:ext cx="1128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push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</a:t>
            </a:r>
            <a:endParaRPr/>
          </a:p>
        </p:txBody>
      </p:sp>
      <p:sp>
        <p:nvSpPr>
          <p:cNvPr id="388" name="Google Shape;388;p4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Go back to GitHub and refresh your page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should see the files we have added (and not the ones we’ve ignored)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Some cool features!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look at our commits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directly edit/commit in the browser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Let’s do that! Let’s fix the typo and commit it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But now our remote repo is one commit ahead of our local one…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Fetch &amp; Merge</a:t>
            </a:r>
            <a:endParaRPr/>
          </a:p>
        </p:txBody>
      </p:sp>
      <p:sp>
        <p:nvSpPr>
          <p:cNvPr id="395" name="Google Shape;395;p4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fetch retrieves the changes from the remote repo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fetch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merge combines two branches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merge origin/main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But there’s an easier way!</a:t>
            </a:r>
            <a:endParaRPr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Pull</a:t>
            </a:r>
            <a:endParaRPr/>
          </a:p>
        </p:txBody>
      </p:sp>
      <p:sp>
        <p:nvSpPr>
          <p:cNvPr id="402" name="Google Shape;402;p5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pull combines the fetch and merge commands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**Must have clear working directory!**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pull origin main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Clone</a:t>
            </a:r>
            <a:endParaRPr/>
          </a:p>
        </p:txBody>
      </p:sp>
      <p:sp>
        <p:nvSpPr>
          <p:cNvPr id="409" name="Google Shape;409;p5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9992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/>
          <a:p>
            <a:pPr marL="457200" lvl="0" indent="-379730" algn="l" rtl="0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dirty="0"/>
              <a:t>Git clone </a:t>
            </a:r>
            <a:r>
              <a:rPr lang="en-US" b="1" dirty="0"/>
              <a:t>makes a clone or copy of a remote repo at in a new directory, at another location</a:t>
            </a:r>
            <a:r>
              <a:rPr lang="en-US" dirty="0"/>
              <a:t>.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clone &lt;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url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&gt; &lt;optional new name&gt;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79730" algn="l" rtl="0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dirty="0"/>
              <a:t>Easy way to grab third-party code, or pre-existing code you might need to work on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/projects/$USER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clone </a:t>
            </a:r>
            <a:r>
              <a:rPr lang="en-US" sz="2400" u="sng" dirty="0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https://github.com/ResearchComputing/HPC_software_dev_course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Update your project! (practice)</a:t>
            </a:r>
            <a:endParaRPr/>
          </a:p>
        </p:txBody>
      </p:sp>
      <p:sp>
        <p:nvSpPr>
          <p:cNvPr id="416" name="Google Shape;416;p5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Create a new file in your test repo and Add + Commit it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Then push up to your GitHub repo and ensure your new file is there!</a:t>
            </a:r>
            <a:endParaRPr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Review: Learning Goals</a:t>
            </a:r>
            <a:endParaRPr/>
          </a:p>
        </p:txBody>
      </p:sp>
      <p:sp>
        <p:nvSpPr>
          <p:cNvPr id="536" name="Google Shape;536;p6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266700" algn="l" rtl="0">
              <a:spcBef>
                <a:spcPts val="1000"/>
              </a:spcBef>
              <a:spcAft>
                <a:spcPts val="0"/>
              </a:spcAft>
              <a:buSzPts val="2800"/>
              <a:buFont typeface="Arial"/>
              <a:buAutoNum type="arabicPeriod"/>
            </a:pPr>
            <a:r>
              <a:rPr lang="en-US" dirty="0"/>
              <a:t>Understand basics of version control</a:t>
            </a:r>
            <a:endParaRPr dirty="0"/>
          </a:p>
          <a:p>
            <a:pPr marL="177800" lvl="0" indent="-266700" algn="l" rtl="0">
              <a:spcBef>
                <a:spcPts val="0"/>
              </a:spcBef>
              <a:spcAft>
                <a:spcPts val="0"/>
              </a:spcAft>
              <a:buSzPts val="2800"/>
              <a:buFont typeface="Arial"/>
              <a:buAutoNum type="arabicPeriod"/>
            </a:pPr>
            <a:r>
              <a:rPr lang="en-US" dirty="0"/>
              <a:t>Differences between Git, GitHub</a:t>
            </a:r>
            <a:endParaRPr dirty="0"/>
          </a:p>
          <a:p>
            <a:pPr marL="177800" lvl="0" indent="-266700" algn="l" rtl="0">
              <a:spcBef>
                <a:spcPts val="0"/>
              </a:spcBef>
              <a:spcAft>
                <a:spcPts val="0"/>
              </a:spcAft>
              <a:buSzPts val="2800"/>
              <a:buFont typeface="Arial"/>
              <a:buAutoNum type="arabicPeriod"/>
            </a:pPr>
            <a:r>
              <a:rPr lang="en-US" dirty="0"/>
              <a:t>Basic Git fluency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dirty="0"/>
          </a:p>
        </p:txBody>
      </p:sp>
      <p:sp>
        <p:nvSpPr>
          <p:cNvPr id="537" name="Google Shape;537;p6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Outline</a:t>
            </a: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Brief overview of Git and GitHub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What is version control? 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Creating your own repository locally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Pushing local changes to GitHub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Collaboration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Help! I’m stuck, where do I go?</a:t>
            </a:r>
            <a:endParaRPr dirty="0"/>
          </a:p>
        </p:txBody>
      </p:sp>
      <p:sp>
        <p:nvSpPr>
          <p:cNvPr id="544" name="Google Shape;544;p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Documentation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3"/>
              </a:rPr>
              <a:t>curc.readthedocs.io/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  <a:endParaRPr sz="2300" dirty="0">
              <a:solidFill>
                <a:srgbClr val="1D1C1D"/>
              </a:solidFill>
            </a:endParaRPr>
          </a:p>
          <a:p>
            <a:pPr marL="1371600" lvl="0" indent="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Trainings with Center for Research Data and Digital Scholarship (CRDDS)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4"/>
              </a:rPr>
              <a:t>https://www.colorado.edu/crdds/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endParaRPr lang="en-US"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dirty="0">
                <a:solidFill>
                  <a:srgbClr val="1D1C1D"/>
                </a:solidFill>
              </a:rPr>
              <a:t>Software Carpentries tutorial: </a:t>
            </a:r>
            <a:r>
              <a:rPr lang="en-US" sz="2300" dirty="0">
                <a:solidFill>
                  <a:srgbClr val="1D1C1D"/>
                </a:solidFill>
                <a:hlinkClick r:id="rId5"/>
              </a:rPr>
              <a:t>https://swcarpentry.github.io/git-novice/index.html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  <a:endParaRPr sz="2300" dirty="0">
              <a:solidFill>
                <a:srgbClr val="1D1C1D"/>
              </a:solidFill>
            </a:endParaRPr>
          </a:p>
          <a:p>
            <a:pPr marL="1371600" lvl="0" indent="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Helpdesk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6"/>
              </a:rPr>
              <a:t>rc-help@colorado.edu</a:t>
            </a:r>
            <a:endParaRPr sz="19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5" name="Google Shape;545;p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Questions</a:t>
            </a:r>
            <a:endParaRPr/>
          </a:p>
        </p:txBody>
      </p:sp>
      <p:sp>
        <p:nvSpPr>
          <p:cNvPr id="552" name="Google Shape;552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Survey and feedback</a:t>
            </a:r>
            <a:endParaRPr/>
          </a:p>
        </p:txBody>
      </p:sp>
      <p:sp>
        <p:nvSpPr>
          <p:cNvPr id="559" name="Google Shape;559;p6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560" name="Google Shape;560;p6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Have you set up Git/GitHub? </a:t>
            </a:r>
            <a:endParaRPr dirty="0"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1"/>
          </p:nvPr>
        </p:nvSpPr>
        <p:spPr>
          <a:xfrm>
            <a:off x="838200" y="2110851"/>
            <a:ext cx="10515600" cy="23772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/>
              <a:t>This is meant to be a mostly hands on tutorial. If you haven’t yet, you may still be able to get everything set up in time using the link: 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hlinkClick r:id="rId3"/>
              </a:rPr>
              <a:t>https://github.com/ResearchComputing/Summer_Camp_2023/blob/main/Day_Three/Using_git/README.md</a:t>
            </a:r>
            <a:r>
              <a:rPr lang="en-US" sz="2400" dirty="0"/>
              <a:t> </a:t>
            </a:r>
            <a:endParaRPr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vs GitHub</a:t>
            </a:r>
            <a:endParaRPr/>
          </a:p>
        </p:txBody>
      </p:sp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703976" y="1690825"/>
            <a:ext cx="9740317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Git: version control system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the actual software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GitHub: Cloud-based storage website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Hosts repositories (“repos”) 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Provides a GUI for many Git features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Allows for easy collaboration </a:t>
            </a:r>
          </a:p>
          <a:p>
            <a:pPr lvl="2">
              <a:spcBef>
                <a:spcPts val="1000"/>
              </a:spcBef>
            </a:pPr>
            <a:r>
              <a:rPr lang="en-US" dirty="0"/>
              <a:t>Issues, pull requests </a:t>
            </a:r>
            <a:endParaRPr dirty="0"/>
          </a:p>
        </p:txBody>
      </p:sp>
      <p:pic>
        <p:nvPicPr>
          <p:cNvPr id="183" name="Google Shape;18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60683" y="1406998"/>
            <a:ext cx="1419275" cy="14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41582" y="3712920"/>
            <a:ext cx="1657475" cy="1655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version control?</a:t>
            </a:r>
            <a:endParaRPr dirty="0"/>
          </a:p>
        </p:txBody>
      </p:sp>
      <p:sp>
        <p:nvSpPr>
          <p:cNvPr id="151" name="Google Shape;151;p21"/>
          <p:cNvSpPr txBox="1">
            <a:spLocks noGrp="1"/>
          </p:cNvSpPr>
          <p:nvPr>
            <p:ph type="body" idx="1"/>
          </p:nvPr>
        </p:nvSpPr>
        <p:spPr>
          <a:xfrm>
            <a:off x="838200" y="1690825"/>
            <a:ext cx="10515600" cy="414791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Version control is the practice of tracking and managing changes to files.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Why do I need it?</a:t>
            </a:r>
          </a:p>
          <a:p>
            <a:pPr marL="914400" lvl="1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Revert to various states of files </a:t>
            </a:r>
          </a:p>
          <a:p>
            <a:pPr lvl="2"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You can think of this as a backup</a:t>
            </a:r>
            <a:endParaRPr dirty="0"/>
          </a:p>
          <a:p>
            <a:pPr marL="914400" lvl="1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Allows you to modify items without harming the original copy</a:t>
            </a:r>
            <a:endParaRPr dirty="0"/>
          </a:p>
          <a:p>
            <a:pPr marL="914400" lvl="1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Not limited to code</a:t>
            </a:r>
            <a:endParaRPr dirty="0"/>
          </a:p>
          <a:p>
            <a:pPr marL="1371600" lvl="2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documents, images, </a:t>
            </a:r>
            <a:r>
              <a:rPr lang="en-US" dirty="0" err="1"/>
              <a:t>etc</a:t>
            </a:r>
            <a:r>
              <a:rPr lang="en-US" dirty="0"/>
              <a:t>…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Additional benefits of version control</a:t>
            </a:r>
            <a:endParaRPr sz="4000" dirty="0"/>
          </a:p>
        </p:txBody>
      </p:sp>
      <p:sp>
        <p:nvSpPr>
          <p:cNvPr id="158" name="Google Shape;158;p22"/>
          <p:cNvSpPr txBox="1">
            <a:spLocks noGrp="1"/>
          </p:cNvSpPr>
          <p:nvPr>
            <p:ph type="body" idx="1"/>
          </p:nvPr>
        </p:nvSpPr>
        <p:spPr>
          <a:xfrm>
            <a:off x="838200" y="1502950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r>
              <a:rPr lang="en-US" dirty="0"/>
              <a:t>Using version control provides 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Clear tracking of the repo’s history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Management and view of different branches (work)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Collaboration through merging of branches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0C23B7B-DAD8-854E-1E06-F7204FBF19C8}"/>
              </a:ext>
            </a:extLst>
          </p:cNvPr>
          <p:cNvGrpSpPr/>
          <p:nvPr/>
        </p:nvGrpSpPr>
        <p:grpSpPr>
          <a:xfrm>
            <a:off x="6370576" y="3351613"/>
            <a:ext cx="5094475" cy="2610400"/>
            <a:chOff x="6370576" y="3351613"/>
            <a:chExt cx="5094475" cy="2610400"/>
          </a:xfrm>
        </p:grpSpPr>
        <p:grpSp>
          <p:nvGrpSpPr>
            <p:cNvPr id="160" name="Google Shape;160;p22"/>
            <p:cNvGrpSpPr/>
            <p:nvPr/>
          </p:nvGrpSpPr>
          <p:grpSpPr>
            <a:xfrm>
              <a:off x="6370576" y="3351613"/>
              <a:ext cx="5094475" cy="2610400"/>
              <a:chOff x="6867025" y="3057225"/>
              <a:chExt cx="5094475" cy="2610400"/>
            </a:xfrm>
          </p:grpSpPr>
          <p:pic>
            <p:nvPicPr>
              <p:cNvPr id="161" name="Google Shape;161;p2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6867025" y="3057225"/>
                <a:ext cx="5094475" cy="26104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2" name="Google Shape;162;p22"/>
              <p:cNvSpPr/>
              <p:nvPr/>
            </p:nvSpPr>
            <p:spPr>
              <a:xfrm>
                <a:off x="6913350" y="4669300"/>
                <a:ext cx="824700" cy="216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3" name="Google Shape;163;p22"/>
            <p:cNvSpPr txBox="1"/>
            <p:nvPr/>
          </p:nvSpPr>
          <p:spPr>
            <a:xfrm>
              <a:off x="6416901" y="4841288"/>
              <a:ext cx="7083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rgbClr val="6AA84F"/>
                  </a:solidFill>
                  <a:highlight>
                    <a:schemeClr val="lt1"/>
                  </a:highlight>
                </a:rPr>
                <a:t>Main    </a:t>
              </a:r>
              <a:endParaRPr sz="1800" b="1" dirty="0">
                <a:solidFill>
                  <a:srgbClr val="6AA84F"/>
                </a:solidFill>
                <a:highlight>
                  <a:schemeClr val="lt1"/>
                </a:highlight>
              </a:endParaRPr>
            </a:p>
          </p:txBody>
        </p:sp>
      </p:grpSp>
      <p:sp>
        <p:nvSpPr>
          <p:cNvPr id="164" name="Google Shape;164;p22"/>
          <p:cNvSpPr txBox="1"/>
          <p:nvPr/>
        </p:nvSpPr>
        <p:spPr>
          <a:xfrm>
            <a:off x="464325" y="5743575"/>
            <a:ext cx="62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Images: </a:t>
            </a:r>
            <a:r>
              <a:rPr lang="en-US" dirty="0" err="1"/>
              <a:t>nobledesktop.com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7304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Different Version Control Systems</a:t>
            </a:r>
            <a:endParaRPr/>
          </a:p>
        </p:txBody>
      </p:sp>
      <p:sp>
        <p:nvSpPr>
          <p:cNvPr id="171" name="Google Shape;171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Subversion (</a:t>
            </a:r>
            <a:r>
              <a:rPr lang="en-US" dirty="0" err="1"/>
              <a:t>svn</a:t>
            </a:r>
            <a:r>
              <a:rPr lang="en-US" dirty="0"/>
              <a:t>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Mercurial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CVS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 err="1"/>
              <a:t>etx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We’re going to stick to Git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industry standard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widely known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most resources</a:t>
            </a:r>
            <a:endParaRPr dirty="0"/>
          </a:p>
        </p:txBody>
      </p:sp>
      <p:pic>
        <p:nvPicPr>
          <p:cNvPr id="172" name="Google Shape;17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2196" y="2005567"/>
            <a:ext cx="1597985" cy="13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83874" y="3161171"/>
            <a:ext cx="1597984" cy="2001733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3"/>
          <p:cNvSpPr txBox="1"/>
          <p:nvPr/>
        </p:nvSpPr>
        <p:spPr>
          <a:xfrm>
            <a:off x="449600" y="5764125"/>
            <a:ext cx="62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Images from Wikipedia</a:t>
            </a:r>
            <a:endParaRPr/>
          </a:p>
        </p:txBody>
      </p:sp>
      <p:pic>
        <p:nvPicPr>
          <p:cNvPr id="175" name="Google Shape;17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24075" y="3754295"/>
            <a:ext cx="1319870" cy="1229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1424</TotalTime>
  <Words>1740</Words>
  <Application>Microsoft Macintosh PowerPoint</Application>
  <PresentationFormat>Widescreen</PresentationFormat>
  <Paragraphs>319</Paragraphs>
  <Slides>42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Consolas</vt:lpstr>
      <vt:lpstr>Courier New</vt:lpstr>
      <vt:lpstr>Arial</vt:lpstr>
      <vt:lpstr>Arial Black</vt:lpstr>
      <vt:lpstr>Calibri</vt:lpstr>
      <vt:lpstr>Office Theme</vt:lpstr>
      <vt:lpstr>PowerPoint Presentation</vt:lpstr>
      <vt:lpstr>Working with Git and GitHub</vt:lpstr>
      <vt:lpstr>My Goal</vt:lpstr>
      <vt:lpstr>Outline</vt:lpstr>
      <vt:lpstr>Have you set up Git/GitHub? </vt:lpstr>
      <vt:lpstr>Git vs GitHub</vt:lpstr>
      <vt:lpstr>What is version control?</vt:lpstr>
      <vt:lpstr>Additional benefits of version control</vt:lpstr>
      <vt:lpstr>Different Version Control Systems</vt:lpstr>
      <vt:lpstr>Getting Started with Git  (local)</vt:lpstr>
      <vt:lpstr>Setting Git up locally</vt:lpstr>
      <vt:lpstr>Logging into RC via Terminal</vt:lpstr>
      <vt:lpstr>Hands on tutorial</vt:lpstr>
      <vt:lpstr>Git Repository (Repo)</vt:lpstr>
      <vt:lpstr>Git Init</vt:lpstr>
      <vt:lpstr>Create the main branch</vt:lpstr>
      <vt:lpstr>Let’s add a file! </vt:lpstr>
      <vt:lpstr>PowerPoint Presentation</vt:lpstr>
      <vt:lpstr>Areas of Git Workflow</vt:lpstr>
      <vt:lpstr>Git Status</vt:lpstr>
      <vt:lpstr>PowerPoint Presentation</vt:lpstr>
      <vt:lpstr>.gitignore</vt:lpstr>
      <vt:lpstr>PowerPoint Presentation</vt:lpstr>
      <vt:lpstr>Git Add</vt:lpstr>
      <vt:lpstr>Git Commit</vt:lpstr>
      <vt:lpstr>Common practice – add, commit</vt:lpstr>
      <vt:lpstr>Git Log</vt:lpstr>
      <vt:lpstr>PowerPoint Presentation</vt:lpstr>
      <vt:lpstr>To GitHub we go!</vt:lpstr>
      <vt:lpstr>GitHub</vt:lpstr>
      <vt:lpstr>Create Repo in GitHub</vt:lpstr>
      <vt:lpstr>Git Remote </vt:lpstr>
      <vt:lpstr>Git Push</vt:lpstr>
      <vt:lpstr>GitHub</vt:lpstr>
      <vt:lpstr>Git Fetch &amp; Merge</vt:lpstr>
      <vt:lpstr>Git Pull</vt:lpstr>
      <vt:lpstr>Git Clone</vt:lpstr>
      <vt:lpstr>Update your project! (practice)</vt:lpstr>
      <vt:lpstr>Review: Learning Goals</vt:lpstr>
      <vt:lpstr>Help! I’m stuck, where do I go?</vt:lpstr>
      <vt:lpstr>Questions</vt:lpstr>
      <vt:lpstr>Survey and 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Brandon Reyes</cp:lastModifiedBy>
  <cp:revision>18</cp:revision>
  <dcterms:modified xsi:type="dcterms:W3CDTF">2023-05-19T21:38:10Z</dcterms:modified>
</cp:coreProperties>
</file>